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4"/>
  </p:sldMasterIdLst>
  <p:notesMasterIdLst>
    <p:notesMasterId r:id="rId8"/>
  </p:notesMasterIdLst>
  <p:handoutMasterIdLst>
    <p:handoutMasterId r:id="rId9"/>
  </p:handoutMasterIdLst>
  <p:sldIdLst>
    <p:sldId id="256" r:id="rId5"/>
    <p:sldId id="258" r:id="rId6"/>
    <p:sldId id="257" r:id="rId7"/>
  </p:sldIdLst>
  <p:sldSz cx="9144000" cy="6858000" type="screen4x3"/>
  <p:notesSz cx="6946900" cy="9220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8200"/>
    <a:srgbClr val="B5BF00"/>
    <a:srgbClr val="8A9E99"/>
    <a:srgbClr val="616265"/>
    <a:srgbClr val="624D7D"/>
    <a:srgbClr val="7A6691"/>
    <a:srgbClr val="7E696D"/>
    <a:srgbClr val="9ECEEB"/>
    <a:srgbClr val="C4C1A0"/>
    <a:srgbClr val="DECD6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68" autoAdjust="0"/>
    <p:restoredTop sz="86218" autoAdjust="0"/>
  </p:normalViewPr>
  <p:slideViewPr>
    <p:cSldViewPr snapToGrid="0">
      <p:cViewPr varScale="1">
        <p:scale>
          <a:sx n="78" d="100"/>
          <a:sy n="78" d="100"/>
        </p:scale>
        <p:origin x="-654" y="-96"/>
      </p:cViewPr>
      <p:guideLst>
        <p:guide orient="horz" pos="2208"/>
        <p:guide orient="horz" pos="3747"/>
        <p:guide orient="horz" pos="331"/>
        <p:guide orient="horz" pos="3610"/>
        <p:guide orient="horz" pos="581"/>
        <p:guide pos="2880"/>
        <p:guide pos="153"/>
        <p:guide pos="56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0323" cy="46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6577" y="0"/>
            <a:ext cx="3010323" cy="46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59190"/>
            <a:ext cx="3010323" cy="46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6577" y="8759190"/>
            <a:ext cx="3010323" cy="46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E6DD339-0E0C-4BC6-ACFE-DAA2207834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51493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0323" cy="46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6577" y="0"/>
            <a:ext cx="3010323" cy="46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6254" y="4379595"/>
            <a:ext cx="5094393" cy="414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9190"/>
            <a:ext cx="3010323" cy="46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6577" y="8759190"/>
            <a:ext cx="3010323" cy="46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BA22E0F-F38E-4A42-9D52-322124DAE9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33762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24" charset="0"/>
        <a:ea typeface="ＭＳ Ｐゴシック" pitchFamily="-60" charset="-128"/>
        <a:cs typeface="ＭＳ Ｐゴシック" pitchFamily="-60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24" charset="0"/>
        <a:ea typeface="ＭＳ Ｐゴシック" pitchFamily="12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24" charset="0"/>
        <a:ea typeface="ＭＳ Ｐゴシック" pitchFamily="12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24" charset="0"/>
        <a:ea typeface="ＭＳ Ｐゴシック" pitchFamily="12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24" charset="0"/>
        <a:ea typeface="ＭＳ Ｐゴシック" pitchFamily="12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 bwMode="auto">
          <a:xfrm>
            <a:off x="0" y="5948363"/>
            <a:ext cx="9144000" cy="909637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cxnSp>
        <p:nvCxnSpPr>
          <p:cNvPr id="4" name="Straight Connector 10"/>
          <p:cNvCxnSpPr>
            <a:cxnSpLocks noChangeShapeType="1"/>
          </p:cNvCxnSpPr>
          <p:nvPr/>
        </p:nvCxnSpPr>
        <p:spPr bwMode="auto">
          <a:xfrm>
            <a:off x="0" y="779463"/>
            <a:ext cx="9144000" cy="1587"/>
          </a:xfrm>
          <a:prstGeom prst="line">
            <a:avLst/>
          </a:prstGeom>
          <a:noFill/>
          <a:ln w="57150">
            <a:solidFill>
              <a:srgbClr val="5C81AA"/>
            </a:solidFill>
            <a:round/>
            <a:headEnd/>
            <a:tailEnd/>
          </a:ln>
        </p:spPr>
      </p:cxnSp>
      <p:sp>
        <p:nvSpPr>
          <p:cNvPr id="5" name="Line 15"/>
          <p:cNvSpPr>
            <a:spLocks noChangeShapeType="1"/>
          </p:cNvSpPr>
          <p:nvPr/>
        </p:nvSpPr>
        <p:spPr bwMode="auto">
          <a:xfrm flipV="1">
            <a:off x="1060450" y="2979738"/>
            <a:ext cx="1804988" cy="3175"/>
          </a:xfrm>
          <a:prstGeom prst="line">
            <a:avLst/>
          </a:prstGeom>
          <a:noFill/>
          <a:ln w="57150">
            <a:solidFill>
              <a:srgbClr val="5C81AA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 flipV="1">
            <a:off x="1049338" y="790575"/>
            <a:ext cx="7937" cy="5364163"/>
          </a:xfrm>
          <a:prstGeom prst="line">
            <a:avLst/>
          </a:prstGeom>
          <a:noFill/>
          <a:ln w="57150">
            <a:solidFill>
              <a:srgbClr val="5C81AA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928688" y="6230938"/>
            <a:ext cx="255587" cy="247650"/>
          </a:xfrm>
          <a:prstGeom prst="ellipse">
            <a:avLst/>
          </a:prstGeom>
          <a:solidFill>
            <a:srgbClr val="F51D30"/>
          </a:solidFill>
          <a:ln w="25400">
            <a:noFill/>
            <a:round/>
            <a:headEnd/>
            <a:tailEnd/>
          </a:ln>
        </p:spPr>
        <p:txBody>
          <a:bodyPr anchor="ctr"/>
          <a:lstStyle/>
          <a:p>
            <a:pPr algn="ctr" defTabSz="457200" eaLnBrk="1" hangingPunct="1"/>
            <a:endParaRPr lang="en-US" sz="1800" b="1">
              <a:solidFill>
                <a:srgbClr val="FFFFFF"/>
              </a:solidFill>
            </a:endParaRPr>
          </a:p>
        </p:txBody>
      </p:sp>
      <p:pic>
        <p:nvPicPr>
          <p:cNvPr id="8" name="Picture 3" descr="ThermoFisher_PPT-Logo_032-B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563" y="241300"/>
            <a:ext cx="1860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8"/>
          <p:cNvSpPr>
            <a:spLocks noChangeArrowheads="1"/>
          </p:cNvSpPr>
          <p:nvPr userDrawn="1"/>
        </p:nvSpPr>
        <p:spPr bwMode="auto">
          <a:xfrm>
            <a:off x="2668588" y="2840038"/>
            <a:ext cx="255587" cy="247650"/>
          </a:xfrm>
          <a:prstGeom prst="ellipse">
            <a:avLst/>
          </a:prstGeom>
          <a:solidFill>
            <a:srgbClr val="F51D30"/>
          </a:solidFill>
          <a:ln w="25400">
            <a:noFill/>
            <a:round/>
            <a:headEnd/>
            <a:tailEnd/>
          </a:ln>
        </p:spPr>
        <p:txBody>
          <a:bodyPr anchor="ctr"/>
          <a:lstStyle/>
          <a:p>
            <a:pPr algn="ctr" defTabSz="457200" eaLnBrk="1" hangingPunct="1"/>
            <a:endParaRPr lang="en-US" sz="1800" b="1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231900" y="6184900"/>
            <a:ext cx="50165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n-US" sz="1800" dirty="0">
                <a:solidFill>
                  <a:srgbClr val="F4F4F4"/>
                </a:solidFill>
              </a:rPr>
              <a:t>The world leader in serving science</a:t>
            </a:r>
          </a:p>
        </p:txBody>
      </p:sp>
      <p:sp>
        <p:nvSpPr>
          <p:cNvPr id="11" name="Text Box 9"/>
          <p:cNvSpPr txBox="1">
            <a:spLocks noChangeArrowheads="1"/>
          </p:cNvSpPr>
          <p:nvPr userDrawn="1"/>
        </p:nvSpPr>
        <p:spPr bwMode="auto">
          <a:xfrm>
            <a:off x="1265238" y="5702300"/>
            <a:ext cx="13890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/>
            <a:r>
              <a:rPr lang="en-US" sz="800" i="1">
                <a:latin typeface="Arial Unicode MS" pitchFamily="34" charset="-128"/>
              </a:rPr>
              <a:t>Proprietary &amp; Confidential</a:t>
            </a:r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subTitle" idx="1" hasCustomPrompt="1"/>
          </p:nvPr>
        </p:nvSpPr>
        <p:spPr bwMode="gray">
          <a:xfrm>
            <a:off x="2931151" y="2742932"/>
            <a:ext cx="5989011" cy="461657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2400" b="1" baseline="0"/>
            </a:lvl1pPr>
          </a:lstStyle>
          <a:p>
            <a:r>
              <a:rPr lang="en-US" dirty="0" smtClean="0"/>
              <a:t>Presentation Title : Arial 24pt Bold 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3039374" y="3496573"/>
            <a:ext cx="5334000" cy="2234301"/>
          </a:xfrm>
        </p:spPr>
        <p:txBody>
          <a:bodyPr tIns="182880"/>
          <a:lstStyle>
            <a:lvl1pPr>
              <a:buFontTx/>
              <a:buNone/>
              <a:defRPr/>
            </a:lvl1pPr>
            <a:lvl2pPr marL="0" indent="0">
              <a:buFontTx/>
              <a:buNone/>
              <a:defRPr sz="1800" b="1" baseline="0"/>
            </a:lvl2pPr>
            <a:lvl3pPr marL="114300" indent="0">
              <a:buFontTx/>
              <a:buNone/>
              <a:defRPr sz="1800"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1"/>
            <a:r>
              <a:rPr lang="en-US" dirty="0" smtClean="0"/>
              <a:t>Presenter Name : Arial 18pt</a:t>
            </a:r>
          </a:p>
          <a:p>
            <a:pPr lvl="1"/>
            <a:r>
              <a:rPr lang="en-US" dirty="0" smtClean="0"/>
              <a:t>Event Name</a:t>
            </a:r>
          </a:p>
          <a:p>
            <a:pPr lvl="1"/>
            <a:r>
              <a:rPr lang="en-US" dirty="0" smtClean="0"/>
              <a:t>Month Day, Year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358" y="47625"/>
            <a:ext cx="8289925" cy="7000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950" y="922339"/>
            <a:ext cx="8685213" cy="4808536"/>
          </a:xfrm>
        </p:spPr>
        <p:txBody>
          <a:bodyPr/>
          <a:lstStyle>
            <a:lvl3pPr>
              <a:buClr>
                <a:schemeClr val="tx1"/>
              </a:buClr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809" y="4173998"/>
            <a:ext cx="7772400" cy="15414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809" y="267381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4950" y="905775"/>
            <a:ext cx="4144963" cy="4825100"/>
          </a:xfrm>
        </p:spPr>
        <p:txBody>
          <a:bodyPr/>
          <a:lstStyle>
            <a:lvl1pPr>
              <a:defRPr sz="2400" baseline="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5201" y="905775"/>
            <a:ext cx="4144962" cy="48251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2888" y="1047433"/>
            <a:ext cx="42545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2888" y="1687194"/>
            <a:ext cx="4254500" cy="4043681"/>
          </a:xfrm>
        </p:spPr>
        <p:txBody>
          <a:bodyPr/>
          <a:lstStyle>
            <a:lvl1pPr>
              <a:defRPr sz="24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47433"/>
            <a:ext cx="42751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87194"/>
            <a:ext cx="4275138" cy="4043681"/>
          </a:xfrm>
        </p:spPr>
        <p:txBody>
          <a:bodyPr/>
          <a:lstStyle>
            <a:lvl1pPr>
              <a:defRPr sz="24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37137" y="41874"/>
            <a:ext cx="8683026" cy="7000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888" y="923020"/>
            <a:ext cx="3222625" cy="586596"/>
          </a:xfrm>
        </p:spPr>
        <p:txBody>
          <a:bodyPr tIns="91440" anchor="b">
            <a:no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9332" y="922338"/>
            <a:ext cx="5111750" cy="4808537"/>
          </a:xfrm>
          <a:prstGeom prst="roundRect">
            <a:avLst>
              <a:gd name="adj" fmla="val 4010"/>
            </a:avLst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52400" dist="889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 lang="en-US" sz="1400">
                <a:solidFill>
                  <a:schemeClr val="tx1"/>
                </a:solidFill>
                <a:latin typeface="+mn-lt"/>
                <a:ea typeface="ＭＳ Ｐゴシック" pitchFamily="-60" charset="-128"/>
                <a:cs typeface="ＭＳ Ｐゴシック" pitchFamily="-60" charset="-128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0" lvl="0" indent="0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4"/>
              </a:buClr>
              <a:buNone/>
            </a:pPr>
            <a:r>
              <a:rPr lang="en-US" smtClean="0"/>
              <a:t>Click to edit Master text styles</a:t>
            </a:r>
          </a:p>
          <a:p>
            <a:pPr marL="0" lvl="1" indent="0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4"/>
              </a:buClr>
              <a:buNone/>
            </a:pPr>
            <a:r>
              <a:rPr lang="en-US" smtClean="0"/>
              <a:t>Second level</a:t>
            </a:r>
          </a:p>
          <a:p>
            <a:pPr marL="0" lvl="2" indent="0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4"/>
              </a:buClr>
              <a:buNone/>
            </a:pPr>
            <a:r>
              <a:rPr lang="en-US" smtClean="0"/>
              <a:t>Third level</a:t>
            </a:r>
          </a:p>
          <a:p>
            <a:pPr marL="0" lvl="3" indent="0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4"/>
              </a:buClr>
              <a:buNone/>
            </a:pPr>
            <a:r>
              <a:rPr lang="en-US" smtClean="0"/>
              <a:t>Fourth level</a:t>
            </a:r>
          </a:p>
          <a:p>
            <a:pPr marL="0" lvl="4" indent="0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accent4"/>
              </a:buClr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4262" y="1561381"/>
            <a:ext cx="3242183" cy="4169494"/>
          </a:xfrm>
          <a:prstGeom prst="roundRect">
            <a:avLst>
              <a:gd name="adj" fmla="val 5197"/>
            </a:avLst>
          </a:prstGeom>
          <a:solidFill>
            <a:schemeClr val="bg1"/>
          </a:solidFill>
          <a:effectLst>
            <a:outerShdw blurRad="152400" dist="889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73759"/>
            <a:ext cx="5486400" cy="38538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67291" y="914771"/>
            <a:ext cx="1052872" cy="519811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4949" y="920914"/>
            <a:ext cx="7097503" cy="520827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6" name="Straight Connector 17"/>
          <p:cNvCxnSpPr>
            <a:cxnSpLocks noChangeShapeType="1"/>
          </p:cNvCxnSpPr>
          <p:nvPr/>
        </p:nvCxnSpPr>
        <p:spPr bwMode="auto">
          <a:xfrm rot="10800000" flipV="1">
            <a:off x="0" y="769938"/>
            <a:ext cx="9144000" cy="0"/>
          </a:xfrm>
          <a:prstGeom prst="line">
            <a:avLst/>
          </a:prstGeom>
          <a:noFill/>
          <a:ln w="57150">
            <a:solidFill>
              <a:srgbClr val="5C81AA"/>
            </a:solidFill>
            <a:round/>
            <a:headEnd/>
            <a:tailEnd/>
          </a:ln>
        </p:spPr>
      </p:cxn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4950" y="1185863"/>
            <a:ext cx="8685213" cy="486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First level: Arial 24pt</a:t>
            </a:r>
          </a:p>
          <a:p>
            <a:pPr lvl="1"/>
            <a:r>
              <a:rPr lang="en-US" dirty="0" smtClean="0"/>
              <a:t>Second level: Arial 20pt</a:t>
            </a:r>
          </a:p>
          <a:p>
            <a:pPr lvl="2"/>
            <a:r>
              <a:rPr lang="en-US" dirty="0" smtClean="0"/>
              <a:t>Third level: Arial 18pt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title"/>
          </p:nvPr>
        </p:nvSpPr>
        <p:spPr bwMode="gray">
          <a:xfrm>
            <a:off x="237137" y="41874"/>
            <a:ext cx="8683026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16" rIns="4572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Title : Arial 28pt</a:t>
            </a:r>
          </a:p>
        </p:txBody>
      </p:sp>
      <p:sp>
        <p:nvSpPr>
          <p:cNvPr id="98313" name="Rectangle 9"/>
          <p:cNvSpPr>
            <a:spLocks noChangeArrowheads="1"/>
          </p:cNvSpPr>
          <p:nvPr/>
        </p:nvSpPr>
        <p:spPr bwMode="auto">
          <a:xfrm>
            <a:off x="120650" y="6383338"/>
            <a:ext cx="1309688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fld id="{BC224649-6F24-4CDF-9623-7616656F3EFD}" type="slidenum">
              <a:rPr lang="en-US" sz="1000" b="1"/>
              <a:pPr/>
              <a:t>‹#›</a:t>
            </a:fld>
            <a:endParaRPr lang="en-US" sz="1200" b="1"/>
          </a:p>
        </p:txBody>
      </p:sp>
      <p:sp>
        <p:nvSpPr>
          <p:cNvPr id="98322" name="Line 18"/>
          <p:cNvSpPr>
            <a:spLocks noChangeShapeType="1"/>
          </p:cNvSpPr>
          <p:nvPr/>
        </p:nvSpPr>
        <p:spPr bwMode="auto">
          <a:xfrm>
            <a:off x="-7938" y="6311900"/>
            <a:ext cx="9151938" cy="0"/>
          </a:xfrm>
          <a:prstGeom prst="line">
            <a:avLst/>
          </a:prstGeom>
          <a:noFill/>
          <a:ln w="28575">
            <a:solidFill>
              <a:srgbClr val="4F6F9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124" charset="0"/>
              <a:ea typeface="+mn-ea"/>
            </a:endParaRPr>
          </a:p>
        </p:txBody>
      </p:sp>
      <p:pic>
        <p:nvPicPr>
          <p:cNvPr id="1031" name="Picture 3" descr="ThermoFisher_PPT-Logo_032-Bk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700963" y="6478588"/>
            <a:ext cx="1231900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3897984" y="6540500"/>
            <a:ext cx="134778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/>
            <a:r>
              <a:rPr lang="en-US" sz="800" i="1" dirty="0">
                <a:latin typeface="Arial Unicode MS" pitchFamily="34" charset="-128"/>
              </a:rPr>
              <a:t>Proprietary &amp; Confidential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ＭＳ Ｐゴシック" pitchFamily="-60" charset="-128"/>
          <a:cs typeface="ＭＳ Ｐゴシック" pitchFamily="-60" charset="-128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  <a:ea typeface="ＭＳ Ｐゴシック" pitchFamily="-60" charset="-128"/>
          <a:cs typeface="ＭＳ Ｐゴシック" pitchFamily="-60" charset="-128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  <a:ea typeface="ＭＳ Ｐゴシック" pitchFamily="-60" charset="-128"/>
          <a:cs typeface="ＭＳ Ｐゴシック" pitchFamily="-60" charset="-128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  <a:ea typeface="ＭＳ Ｐゴシック" pitchFamily="-60" charset="-128"/>
          <a:cs typeface="ＭＳ Ｐゴシック" pitchFamily="-60" charset="-128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  <a:ea typeface="ＭＳ Ｐゴシック" pitchFamily="-60" charset="-128"/>
          <a:cs typeface="ＭＳ Ｐゴシック" pitchFamily="-60" charset="-128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</a:defRPr>
      </a:lvl9pPr>
    </p:titleStyle>
    <p:bodyStyle>
      <a:lvl1pPr marL="188913" indent="-188913" algn="l" rtl="0" eaLnBrk="1" fontAlgn="base" hangingPunct="1">
        <a:spcBef>
          <a:spcPct val="0"/>
        </a:spcBef>
        <a:spcAft>
          <a:spcPts val="600"/>
        </a:spcAft>
        <a:buClr>
          <a:schemeClr val="accent4"/>
        </a:buClr>
        <a:buChar char="•"/>
        <a:defRPr sz="2400" b="1">
          <a:solidFill>
            <a:schemeClr val="tx1"/>
          </a:solidFill>
          <a:latin typeface="+mn-lt"/>
          <a:ea typeface="ＭＳ Ｐゴシック" pitchFamily="-60" charset="-128"/>
          <a:cs typeface="ＭＳ Ｐゴシック" pitchFamily="-60" charset="-128"/>
        </a:defRPr>
      </a:lvl1pPr>
      <a:lvl2pPr marL="396875" indent="-163513" algn="l" rtl="0" eaLnBrk="1" fontAlgn="base" hangingPunct="1">
        <a:spcBef>
          <a:spcPct val="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>
          <a:solidFill>
            <a:schemeClr val="tx1"/>
          </a:solidFill>
          <a:latin typeface="+mn-lt"/>
          <a:ea typeface="ＭＳ Ｐゴシック" pitchFamily="124" charset="-128"/>
        </a:defRPr>
      </a:lvl2pPr>
      <a:lvl3pPr marL="630238" indent="-173038" algn="l" rtl="0" eaLnBrk="1" fontAlgn="base" hangingPunct="1">
        <a:spcBef>
          <a:spcPct val="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>
          <a:solidFill>
            <a:schemeClr val="tx1"/>
          </a:solidFill>
          <a:latin typeface="+mn-lt"/>
          <a:ea typeface="ＭＳ Ｐゴシック" pitchFamily="124" charset="-128"/>
        </a:defRPr>
      </a:lvl3pPr>
      <a:lvl4pPr marL="1317625" indent="-203200" algn="l" rtl="0" eaLnBrk="1" fontAlgn="base" hangingPunct="1">
        <a:spcBef>
          <a:spcPct val="0"/>
        </a:spcBef>
        <a:spcAft>
          <a:spcPct val="20000"/>
        </a:spcAft>
        <a:buFont typeface="Symbol" pitchFamily="18" charset="2"/>
        <a:buChar char="-"/>
        <a:defRPr sz="1600">
          <a:solidFill>
            <a:schemeClr val="tx1"/>
          </a:solidFill>
          <a:latin typeface="+mn-lt"/>
          <a:ea typeface="ＭＳ Ｐゴシック" pitchFamily="124" charset="-128"/>
        </a:defRPr>
      </a:lvl4pPr>
      <a:lvl5pPr marL="17160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5pPr>
      <a:lvl6pPr marL="21732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6pPr>
      <a:lvl7pPr marL="26304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7pPr>
      <a:lvl8pPr marL="30876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8pPr>
      <a:lvl9pPr marL="35448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LIMS Integration Overview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Transcribed by James Byrd</a:t>
            </a:r>
          </a:p>
          <a:p>
            <a:r>
              <a:rPr lang="en-US" sz="1800" b="0" dirty="0" smtClean="0"/>
              <a:t>8 March 12</a:t>
            </a:r>
            <a:endParaRPr lang="en-US" sz="1800" b="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If a customer wishes to interface TraceFinder with a LIMS (or "LIS" in clinical accounts) there is a preferred configuration. The setup diagrammed in the attached file has worked </a:t>
            </a:r>
            <a:r>
              <a:rPr lang="en-US" sz="2000" dirty="0" smtClean="0"/>
              <a:t>successfully </a:t>
            </a:r>
            <a:r>
              <a:rPr lang="en-US" sz="2000" dirty="0" smtClean="0"/>
              <a:t>with past LCQuan systems, and may be used as a model for forthcoming TraceFinder interfaces.</a:t>
            </a:r>
          </a:p>
          <a:p>
            <a:r>
              <a:rPr lang="en-US" sz="2000" dirty="0" smtClean="0"/>
              <a:t>When the TraceFinder user clicks Import in Analysis tab, the last used folder will show up. This can be a designated drop folder to which the LIMS sends sample list .</a:t>
            </a:r>
            <a:r>
              <a:rPr lang="en-US" sz="2000" dirty="0" err="1" smtClean="0"/>
              <a:t>csv</a:t>
            </a:r>
            <a:r>
              <a:rPr lang="en-US" sz="2000" dirty="0" smtClean="0"/>
              <a:t> files. After the run is complete, TraceFinder will post the result as an xml file in a newly created batch folder. The LIMS sniffer program should be set to check for a "newly created" folder within C:\Thermo\TraceFinder\[version#]\Projects. The Data folder within that folder will contain files ending in .</a:t>
            </a:r>
            <a:r>
              <a:rPr lang="en-US" sz="2000" dirty="0" err="1" smtClean="0"/>
              <a:t>rsx</a:t>
            </a:r>
            <a:r>
              <a:rPr lang="en-US" sz="2000" dirty="0" smtClean="0"/>
              <a:t>, which are xml files. The LIMS sniffer program would then import the required accession numbers, calculated result, time stamp, etc directly from those xml files.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 bwMode="auto">
          <a:xfrm>
            <a:off x="390144" y="1060704"/>
            <a:ext cx="8388096" cy="3255264"/>
          </a:xfrm>
          <a:prstGeom prst="rect">
            <a:avLst/>
          </a:prstGeom>
          <a:solidFill>
            <a:schemeClr val="accent3">
              <a:lumMod val="20000"/>
              <a:lumOff val="80000"/>
              <a:alpha val="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124" charset="0"/>
              </a:rPr>
              <a:t>LIMS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Preferred LIMS setup—Block Diagram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804672" y="1182624"/>
            <a:ext cx="1609344" cy="743712"/>
          </a:xfrm>
          <a:prstGeom prst="rect">
            <a:avLst/>
          </a:prstGeom>
          <a:solidFill>
            <a:schemeClr val="accent1">
              <a:alpha val="2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124" charset="0"/>
              </a:rPr>
              <a:t>Meta-Data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latin typeface="Arial" pitchFamily="124" charset="0"/>
              </a:rPr>
              <a:t>(accession number, requested tests)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52272" y="3078480"/>
            <a:ext cx="1609344" cy="743712"/>
          </a:xfrm>
          <a:prstGeom prst="rect">
            <a:avLst/>
          </a:prstGeom>
          <a:solidFill>
            <a:schemeClr val="accent1">
              <a:alpha val="2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124" charset="0"/>
              </a:rPr>
              <a:t>Sample List.csv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latin typeface="Arial" pitchFamily="124" charset="0"/>
              </a:rPr>
              <a:t>(for LCMS test)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596896" y="2621280"/>
            <a:ext cx="1609344" cy="743712"/>
          </a:xfrm>
          <a:prstGeom prst="rect">
            <a:avLst/>
          </a:prstGeom>
          <a:solidFill>
            <a:schemeClr val="accent1">
              <a:alpha val="2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124" charset="0"/>
              </a:rPr>
              <a:t>Sample List.csv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latin typeface="Arial" pitchFamily="124" charset="0"/>
              </a:rPr>
              <a:t>(other test)…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932176" y="1798320"/>
            <a:ext cx="1609344" cy="743712"/>
          </a:xfrm>
          <a:prstGeom prst="rect">
            <a:avLst/>
          </a:prstGeom>
          <a:solidFill>
            <a:schemeClr val="accent1">
              <a:alpha val="2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124" charset="0"/>
              </a:rPr>
              <a:t>Sample List.csv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latin typeface="Arial" pitchFamily="124" charset="0"/>
              </a:rPr>
              <a:t>(other test)…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cxnSp>
        <p:nvCxnSpPr>
          <p:cNvPr id="9" name="Elbow Connector 8"/>
          <p:cNvCxnSpPr>
            <a:stCxn id="4" idx="2"/>
            <a:endCxn id="5" idx="0"/>
          </p:cNvCxnSpPr>
          <p:nvPr/>
        </p:nvCxnSpPr>
        <p:spPr bwMode="auto">
          <a:xfrm rot="5400000">
            <a:off x="957072" y="2426208"/>
            <a:ext cx="1152144" cy="15240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Elbow Connector 9"/>
          <p:cNvCxnSpPr>
            <a:stCxn id="4" idx="2"/>
            <a:endCxn id="7" idx="1"/>
          </p:cNvCxnSpPr>
          <p:nvPr/>
        </p:nvCxnSpPr>
        <p:spPr bwMode="auto">
          <a:xfrm rot="16200000" flipH="1">
            <a:off x="2148840" y="1386840"/>
            <a:ext cx="243840" cy="1322832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accent4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4" name="Elbow Connector 9"/>
          <p:cNvCxnSpPr>
            <a:stCxn id="4" idx="2"/>
            <a:endCxn id="6" idx="1"/>
          </p:cNvCxnSpPr>
          <p:nvPr/>
        </p:nvCxnSpPr>
        <p:spPr bwMode="auto">
          <a:xfrm rot="16200000" flipH="1">
            <a:off x="1569720" y="1965960"/>
            <a:ext cx="1066800" cy="987552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accent4"/>
            </a:solidFill>
            <a:prstDash val="sysDot"/>
            <a:round/>
            <a:headEnd type="none" w="med" len="med"/>
            <a:tailEnd type="arrow"/>
          </a:ln>
          <a:effectLst/>
        </p:spPr>
      </p:cxnSp>
      <p:sp>
        <p:nvSpPr>
          <p:cNvPr id="18" name="Rounded Rectangle 17"/>
          <p:cNvSpPr/>
          <p:nvPr/>
        </p:nvSpPr>
        <p:spPr bwMode="auto">
          <a:xfrm>
            <a:off x="3121152" y="4559808"/>
            <a:ext cx="3182112" cy="143865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124" charset="0"/>
              </a:rPr>
              <a:t>TraceFinder LCMS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sp>
        <p:nvSpPr>
          <p:cNvPr id="19" name="Chevron 18"/>
          <p:cNvSpPr/>
          <p:nvPr/>
        </p:nvSpPr>
        <p:spPr bwMode="auto">
          <a:xfrm>
            <a:off x="3328416" y="5084064"/>
            <a:ext cx="658368" cy="731520"/>
          </a:xfrm>
          <a:prstGeom prst="chevron">
            <a:avLst>
              <a:gd name="adj" fmla="val 1851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124" charset="0"/>
              </a:rPr>
              <a:t>submit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sp>
        <p:nvSpPr>
          <p:cNvPr id="20" name="Chevron 19"/>
          <p:cNvSpPr/>
          <p:nvPr/>
        </p:nvSpPr>
        <p:spPr bwMode="auto">
          <a:xfrm>
            <a:off x="4029456" y="5077968"/>
            <a:ext cx="658368" cy="731520"/>
          </a:xfrm>
          <a:prstGeom prst="chevron">
            <a:avLst>
              <a:gd name="adj" fmla="val 1851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124" charset="0"/>
              </a:rPr>
              <a:t>run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sp>
        <p:nvSpPr>
          <p:cNvPr id="21" name="Chevron 20"/>
          <p:cNvSpPr/>
          <p:nvPr/>
        </p:nvSpPr>
        <p:spPr bwMode="auto">
          <a:xfrm>
            <a:off x="4730496" y="5071872"/>
            <a:ext cx="658368" cy="731520"/>
          </a:xfrm>
          <a:prstGeom prst="chevron">
            <a:avLst>
              <a:gd name="adj" fmla="val 1851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124" charset="0"/>
              </a:rPr>
              <a:t>process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sp>
        <p:nvSpPr>
          <p:cNvPr id="22" name="Chevron 21"/>
          <p:cNvSpPr/>
          <p:nvPr/>
        </p:nvSpPr>
        <p:spPr bwMode="auto">
          <a:xfrm>
            <a:off x="5407152" y="5065776"/>
            <a:ext cx="658368" cy="731520"/>
          </a:xfrm>
          <a:prstGeom prst="chevron">
            <a:avLst>
              <a:gd name="adj" fmla="val 1851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124" charset="0"/>
              </a:rPr>
              <a:t>report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5663184" y="1188720"/>
            <a:ext cx="1609344" cy="743712"/>
          </a:xfrm>
          <a:prstGeom prst="rect">
            <a:avLst/>
          </a:prstGeom>
          <a:solidFill>
            <a:schemeClr val="accent1">
              <a:alpha val="2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124" charset="0"/>
              </a:rPr>
              <a:t>Results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latin typeface="Arial" pitchFamily="124" charset="0"/>
              </a:rPr>
              <a:t>(accession number, calculated amounts)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sp>
        <p:nvSpPr>
          <p:cNvPr id="1026" name="File"/>
          <p:cNvSpPr>
            <a:spLocks noEditPoints="1" noChangeArrowheads="1"/>
          </p:cNvSpPr>
          <p:nvPr/>
        </p:nvSpPr>
        <p:spPr bwMode="auto">
          <a:xfrm>
            <a:off x="600456" y="4632959"/>
            <a:ext cx="1655064" cy="1249299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600" dirty="0" smtClean="0"/>
              <a:t>Import Folder</a:t>
            </a:r>
            <a:endParaRPr lang="en-US" sz="1600" dirty="0"/>
          </a:p>
        </p:txBody>
      </p:sp>
      <p:sp>
        <p:nvSpPr>
          <p:cNvPr id="25" name="File"/>
          <p:cNvSpPr>
            <a:spLocks noEditPoints="1" noChangeArrowheads="1"/>
          </p:cNvSpPr>
          <p:nvPr/>
        </p:nvSpPr>
        <p:spPr bwMode="auto">
          <a:xfrm>
            <a:off x="6812280" y="4687823"/>
            <a:ext cx="1655064" cy="1249299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600" dirty="0" smtClean="0"/>
              <a:t>Export Folder</a:t>
            </a:r>
            <a:endParaRPr lang="en-US" sz="1600" dirty="0"/>
          </a:p>
        </p:txBody>
      </p:sp>
      <p:cxnSp>
        <p:nvCxnSpPr>
          <p:cNvPr id="26" name="Elbow Connector 25"/>
          <p:cNvCxnSpPr>
            <a:stCxn id="5" idx="2"/>
          </p:cNvCxnSpPr>
          <p:nvPr/>
        </p:nvCxnSpPr>
        <p:spPr bwMode="auto">
          <a:xfrm rot="16200000" flipH="1">
            <a:off x="963168" y="4315968"/>
            <a:ext cx="1115568" cy="12801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Curved Connector 33"/>
          <p:cNvCxnSpPr/>
          <p:nvPr/>
        </p:nvCxnSpPr>
        <p:spPr bwMode="auto">
          <a:xfrm>
            <a:off x="2048256" y="5547360"/>
            <a:ext cx="1194816" cy="182880"/>
          </a:xfrm>
          <a:prstGeom prst="curvedConnector3">
            <a:avLst>
              <a:gd name="adj1" fmla="val 0"/>
            </a:avLst>
          </a:prstGeom>
          <a:solidFill>
            <a:schemeClr val="accent1"/>
          </a:solidFill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2243328" y="4632960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Click import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 bwMode="auto">
          <a:xfrm>
            <a:off x="1560576" y="5230368"/>
            <a:ext cx="731520" cy="32918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124" charset="0"/>
              </a:rPr>
              <a:t>.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124" charset="0"/>
              </a:rPr>
              <a:t>csv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cxnSp>
        <p:nvCxnSpPr>
          <p:cNvPr id="30" name="Curved Connector 29"/>
          <p:cNvCxnSpPr/>
          <p:nvPr/>
        </p:nvCxnSpPr>
        <p:spPr bwMode="auto">
          <a:xfrm rot="10800000" flipV="1">
            <a:off x="2048256" y="4864608"/>
            <a:ext cx="1072896" cy="414528"/>
          </a:xfrm>
          <a:prstGeom prst="curvedConnector3">
            <a:avLst>
              <a:gd name="adj1" fmla="val 100000"/>
            </a:avLst>
          </a:prstGeom>
          <a:solidFill>
            <a:schemeClr val="accent1"/>
          </a:solidFill>
          <a:ln w="19050" cap="flat" cmpd="sng" algn="ctr">
            <a:solidFill>
              <a:schemeClr val="accent4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40" name="Elbow Connector 39"/>
          <p:cNvCxnSpPr>
            <a:stCxn id="18" idx="3"/>
          </p:cNvCxnSpPr>
          <p:nvPr/>
        </p:nvCxnSpPr>
        <p:spPr bwMode="auto">
          <a:xfrm>
            <a:off x="6303264" y="5279136"/>
            <a:ext cx="743712" cy="28041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Oval 42"/>
          <p:cNvSpPr/>
          <p:nvPr/>
        </p:nvSpPr>
        <p:spPr bwMode="auto">
          <a:xfrm>
            <a:off x="7248144" y="5248656"/>
            <a:ext cx="731520" cy="32918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124" charset="0"/>
              </a:rPr>
              <a:t>.xml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sp>
        <p:nvSpPr>
          <p:cNvPr id="44" name="Rounded Rectangle 43"/>
          <p:cNvSpPr/>
          <p:nvPr/>
        </p:nvSpPr>
        <p:spPr bwMode="auto">
          <a:xfrm>
            <a:off x="5236464" y="2810256"/>
            <a:ext cx="2383536" cy="81076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124" charset="0"/>
              </a:rPr>
              <a:t>LIMS interface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124" charset="0"/>
              </a:rPr>
              <a:t> “sniffer”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cxnSp>
        <p:nvCxnSpPr>
          <p:cNvPr id="45" name="Curved Connector 44"/>
          <p:cNvCxnSpPr>
            <a:stCxn id="44" idx="2"/>
            <a:endCxn id="43" idx="2"/>
          </p:cNvCxnSpPr>
          <p:nvPr/>
        </p:nvCxnSpPr>
        <p:spPr bwMode="auto">
          <a:xfrm rot="16200000" flipH="1">
            <a:off x="5942076" y="4107180"/>
            <a:ext cx="1792224" cy="819912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accent4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48" name="Curved Connector 47"/>
          <p:cNvCxnSpPr>
            <a:stCxn id="43" idx="6"/>
            <a:endCxn id="23" idx="3"/>
          </p:cNvCxnSpPr>
          <p:nvPr/>
        </p:nvCxnSpPr>
        <p:spPr bwMode="auto">
          <a:xfrm flipH="1" flipV="1">
            <a:off x="7272528" y="1560576"/>
            <a:ext cx="707136" cy="3852672"/>
          </a:xfrm>
          <a:prstGeom prst="curvedConnector3">
            <a:avLst>
              <a:gd name="adj1" fmla="val -32328"/>
            </a:avLst>
          </a:prstGeom>
          <a:solidFill>
            <a:schemeClr val="accent1"/>
          </a:solidFill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6467857" y="3797808"/>
            <a:ext cx="1298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Auto check for new file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rmo Fisher PowerPoint Template_20120229-draft">
  <a:themeElements>
    <a:clrScheme name="TFS_colors_021012">
      <a:dk1>
        <a:srgbClr val="000000"/>
      </a:dk1>
      <a:lt1>
        <a:srgbClr val="FFFFFF"/>
      </a:lt1>
      <a:dk2>
        <a:srgbClr val="293E6B"/>
      </a:dk2>
      <a:lt2>
        <a:srgbClr val="B5B7B4"/>
      </a:lt2>
      <a:accent1>
        <a:srgbClr val="C6D2E1"/>
      </a:accent1>
      <a:accent2>
        <a:srgbClr val="558476"/>
      </a:accent2>
      <a:accent3>
        <a:srgbClr val="009EDB"/>
      </a:accent3>
      <a:accent4>
        <a:srgbClr val="EE3134"/>
      </a:accent4>
      <a:accent5>
        <a:srgbClr val="5381AC"/>
      </a:accent5>
      <a:accent6>
        <a:srgbClr val="FFCC00"/>
      </a:accent6>
      <a:hlink>
        <a:srgbClr val="26BCD7"/>
      </a:hlink>
      <a:folHlink>
        <a:srgbClr val="78256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24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accent4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</a:objectDefaults>
  <a:extraClrSchemeLst>
    <a:extraClrScheme>
      <a:clrScheme name="2010ThermoFisherScientificPPTTemplate_re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ThermoFisherScientificPPTTemplate_rev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0ThermoFisherScientificPPTTemplate_rev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ThermoFisherScientificPPTTemplate_rev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ThermoFisherScientificPPTTemplate_rev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ThermoFisherScientificPPTTemplate_rev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ThermoFisherScientificPPTTemplate_rev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ThermoFisherScientificPPTTemplate_rev2 8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0ThermoFisherScientificPPTTemplate_rev2 9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66CCFF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B8E2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67933509A2E5419C67B4B26C19DFF3" ma:contentTypeVersion="3" ma:contentTypeDescription="Create a new document." ma:contentTypeScope="" ma:versionID="bbc8923b85cdd083937dcc8cea225c47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9a66474901740aa83e036f7e9d7999a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ImageWidth" ma:index="9" nillable="true" ma:displayName="Picture Width" ma:internalName="ImageWidth" ma:readOnly="true">
      <xsd:simpleType>
        <xsd:restriction base="dms:Unknown"/>
      </xsd:simpleType>
    </xsd:element>
    <xsd:element name="ImageHeight" ma:index="10" nillable="true" ma:displayName="Picture Height" ma:internalName="ImageHeight" ma:readOnly="true">
      <xsd:simpleType>
        <xsd:restriction base="dms:Unknown"/>
      </xsd:simpleType>
    </xsd:element>
    <xsd:element name="PublishingStartDate" ma:index="12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3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6E365743-F2B0-4D79-B75C-8036ABF8561B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microsoft.com/sharepoint/v3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F70871B6-8DE8-4709-8C9B-9FB14FA56D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24CE66-E274-4F46-B77A-C2B6F4D1EE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Thermo Fisher PowerPoint Template_20120229-draft</Template>
  <TotalTime>30</TotalTime>
  <Words>85</Words>
  <Application>Microsoft Office PowerPoint</Application>
  <PresentationFormat>On-screen Show (4:3)</PresentationFormat>
  <Paragraphs>30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Thermo Fisher PowerPoint Template_20120229-draft</vt:lpstr>
      <vt:lpstr>Slide 1</vt:lpstr>
      <vt:lpstr>Overview</vt:lpstr>
      <vt:lpstr>Preferred LIMS setup—Block Diagram</vt:lpstr>
    </vt:vector>
  </TitlesOfParts>
  <Company>Thermo Fisher Scientific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TFS PPT template draft</dc:subject>
  <dc:creator>james.byrd</dc:creator>
  <dc:description>Please see additional notes on template's last page.</dc:description>
  <cp:lastModifiedBy>james.byrd</cp:lastModifiedBy>
  <cp:revision>3</cp:revision>
  <cp:lastPrinted>2011-11-02T18:07:46Z</cp:lastPrinted>
  <dcterms:created xsi:type="dcterms:W3CDTF">2012-03-08T21:45:15Z</dcterms:created>
  <dcterms:modified xsi:type="dcterms:W3CDTF">2012-03-08T22:21:05Z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000800bc01000000000001024120</vt:lpwstr>
  </property>
  <property fmtid="{D5CDD505-2E9C-101B-9397-08002B2CF9AE}" pid="3" name="ContentTypeId">
    <vt:lpwstr>0x0101005967933509A2E5419C67B4B26C19DFF3</vt:lpwstr>
  </property>
</Properties>
</file>